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12" r:id="rId2"/>
    <p:sldId id="31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ite, Lauren" initials="WL" lastIdx="1" clrIdx="0">
    <p:extLst>
      <p:ext uri="{19B8F6BF-5375-455C-9EA6-DF929625EA0E}">
        <p15:presenceInfo xmlns:p15="http://schemas.microsoft.com/office/powerpoint/2012/main" userId="S-1-5-21-320525181-1064506334-1441440523-766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29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0B3E-512E-484B-B990-5CC5A6FE8526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925B-3E95-48A3-8F7C-F28829AF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4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B62D-F049-470C-84E2-8CCE41F72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CC22D-D82B-486F-881F-BDD25B712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C2A0A-E51C-46A6-9416-9B5C2F0EA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8CECA-23E4-46F8-97DC-DB1988E5C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323A0-D9D6-4C4C-A6A1-FBCCA468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9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0F0D2-0596-424F-9CF5-11EB4734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D36724-86E4-4E94-AA40-411A81117B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6BE9-6BC3-4F42-83D1-BD2B07093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AA002-EBDF-4F46-97B3-470106F0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8B523-58FA-4AFC-ACFB-C86CCEA1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7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6AD4D-8380-4ACC-85B4-B8B5F3C38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24A81-CFC4-438A-A5BC-8E76B802E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15D5-EEEA-4C31-BABE-8D09EAB4E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BE82-B25E-440E-B109-8A917B3D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E018-AB59-436D-AF13-4DC8C4EC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9509-B9C6-40AA-B614-963B6F88F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F1BC2-3FCC-4D93-A345-8C8A28ECA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83D53-42B8-4770-ABCB-BA716E4B1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358F-146D-4642-9451-D14B91ED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14311-5956-4E7A-A98C-0AE5180D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F298C-B487-476C-8C19-86F77428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F94796-5B26-4281-8453-832259DCA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BAFE-0CA1-4EEE-AA55-0F9437E4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1E95C-39C8-48EF-BE60-DC458807A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1669-2D10-488F-81FD-FD9DBF4D1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4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4391-2611-484A-9216-7B7CDD9F2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A8817-A432-4F0A-999C-D0E5DFDC9C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CD368-5ACC-426C-A135-12EFACA53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4933A-891B-48CE-BD1E-FFFE8AAC1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5D046-5F67-4868-ADE2-473B552AA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F0CC9-CDAD-442A-BE78-E0888474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75BD-6EC5-4189-90D0-3DD89D8AE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B720D-A607-4501-8DAC-7073C211A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44541-A690-4B51-B690-313E24540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CC6464-AF67-4E1C-8AD0-5A68075258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344330-283A-40AE-AD9F-1413BA6F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6CB0B-2D76-4B14-8671-25CC9739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EA60F-9339-4579-AB50-F2017207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D1920-DB98-4430-B5D3-3F8BFC259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6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85B97-D5D0-430A-95D6-3426AD1E9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9457D-B6DF-4810-B495-6EE744DD7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D5BAF-CCF0-44A4-B683-654DD4A5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938923-245C-4D6D-8B38-3E47EC0B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EB0057-803E-4695-BE0A-4D7A37C0C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8E6489-2442-4CCD-8474-88A32594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7C58BE-ABD6-4911-870C-0CC25DC2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20302-2A55-42D7-B234-3E4E0520B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F4AE-FEB2-4C72-A7D9-94EF9EACC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52184-B84D-4522-AFF5-644E0DA71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1EC8B-3964-4DA9-9095-85EBCE760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86B40-CA59-41B6-BE29-6C2C08B17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8FD4E-5E89-4116-8AE4-5573D87E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178E-72F6-4B4F-B6C0-5A1C946D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FAFF42-0185-4ABC-94C4-75C67BDE4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B3DD4-3DA7-4E7F-B084-66A88C08D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3661D-17F0-4A6F-BAD7-41235810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9F618A-9EF8-4251-9BBF-98489677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A509-B3D4-4B1A-A398-2184608A2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0CDF9-C9B2-484D-97E5-051A86EB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94AC5-F1A0-4715-B119-E07CC833F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4161A-6E5E-473C-A3A3-969D3DB03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7CB5-70F4-44C3-B2A0-8A9ED01B5E29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0E696-9C47-4D41-8628-5AC1A37E0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371D1-EBC2-440D-9F2F-A6E26CAF0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0986D-1442-4A16-B892-9C0FACF7B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3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ws.wyo.gov/dws-division/workers-compensation/employer-services/risk-management-progra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6">
            <a:extLst>
              <a:ext uri="{FF2B5EF4-FFF2-40B4-BE49-F238E27FC236}">
                <a16:creationId xmlns:a16="http://schemas.microsoft.com/office/drawing/2014/main" id="{9B1A4245-4FC3-45F9-96FF-8DC0ED2A5F6B}"/>
              </a:ext>
            </a:extLst>
          </p:cNvPr>
          <p:cNvSpPr txBox="1">
            <a:spLocks/>
          </p:cNvSpPr>
          <p:nvPr/>
        </p:nvSpPr>
        <p:spPr>
          <a:xfrm>
            <a:off x="2339114" y="534693"/>
            <a:ext cx="7513772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Student Learner Agreements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E6FC8-7C71-43F9-A7CB-869994C30105}"/>
              </a:ext>
            </a:extLst>
          </p:cNvPr>
          <p:cNvSpPr/>
          <p:nvPr/>
        </p:nvSpPr>
        <p:spPr>
          <a:xfrm>
            <a:off x="884817" y="1677893"/>
            <a:ext cx="10190136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  <a:buSzPts val="1260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This program allows for </a:t>
            </a: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extra-hazardous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employers with Workers’ Compensation coverage to enter into a student learner agreement or student training agreement with a school, student, and the Division. Students will be covered under the employer’s Workers’ Compensation policy while gaining real-world experience and school credit or compensation.</a:t>
            </a:r>
          </a:p>
          <a:p>
            <a:pPr lvl="0">
              <a:spcBef>
                <a:spcPts val="360"/>
              </a:spcBef>
              <a:buSzPts val="1260"/>
            </a:pPr>
            <a:endParaRPr lang="en-US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360"/>
              </a:spcBef>
              <a:buSzPts val="126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Eligibility:</a:t>
            </a:r>
          </a:p>
          <a:p>
            <a:pPr marL="742950" lvl="1" indent="-285750">
              <a:spcBef>
                <a:spcPts val="360"/>
              </a:spcBef>
              <a:buSzPts val="126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Students must be 16-18 years old</a:t>
            </a:r>
          </a:p>
          <a:p>
            <a:pPr marL="742950" lvl="1" indent="-285750">
              <a:spcBef>
                <a:spcPts val="360"/>
              </a:spcBef>
              <a:buSzPts val="126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Students will meet and maintain academic &amp; attendance requirements with school</a:t>
            </a:r>
          </a:p>
          <a:p>
            <a:pPr marL="742950" lvl="1" indent="-285750">
              <a:spcBef>
                <a:spcPts val="360"/>
              </a:spcBef>
              <a:buSzPts val="126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Employers must be in Good Standing with Workers’ Compensation, Unemployment Insurance, and the Secretary of State at the time of application and throughout the agreement</a:t>
            </a:r>
          </a:p>
          <a:p>
            <a:pPr marL="742950" lvl="1" indent="-285750">
              <a:spcBef>
                <a:spcPts val="360"/>
              </a:spcBef>
              <a:buSzPts val="126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Job duties must fall within the 7 Hazardous Occupations (HO) exceptions allowed</a:t>
            </a:r>
          </a:p>
          <a:p>
            <a:pPr marL="1200150" lvl="2" indent="-285750">
              <a:spcBef>
                <a:spcPts val="360"/>
              </a:spcBef>
              <a:buSzPts val="126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Reference Child Labor Bulletin 101 for HO under the Fair Labor Standards Act</a:t>
            </a:r>
          </a:p>
        </p:txBody>
      </p:sp>
    </p:spTree>
    <p:extLst>
      <p:ext uri="{BB962C8B-B14F-4D97-AF65-F5344CB8AC3E}">
        <p14:creationId xmlns:p14="http://schemas.microsoft.com/office/powerpoint/2010/main" val="3002488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6">
            <a:extLst>
              <a:ext uri="{FF2B5EF4-FFF2-40B4-BE49-F238E27FC236}">
                <a16:creationId xmlns:a16="http://schemas.microsoft.com/office/drawing/2014/main" id="{9B1A4245-4FC3-45F9-96FF-8DC0ED2A5F6B}"/>
              </a:ext>
            </a:extLst>
          </p:cNvPr>
          <p:cNvSpPr txBox="1">
            <a:spLocks/>
          </p:cNvSpPr>
          <p:nvPr/>
        </p:nvSpPr>
        <p:spPr>
          <a:xfrm>
            <a:off x="2339114" y="534693"/>
            <a:ext cx="7513772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dirty="0">
                <a:latin typeface="Times New Roman"/>
                <a:ea typeface="Times New Roman"/>
                <a:cs typeface="Times New Roman"/>
                <a:sym typeface="Times New Roman"/>
              </a:rPr>
              <a:t>Student Learner Agreements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FE6FC8-7C71-43F9-A7CB-869994C30105}"/>
              </a:ext>
            </a:extLst>
          </p:cNvPr>
          <p:cNvSpPr/>
          <p:nvPr/>
        </p:nvSpPr>
        <p:spPr>
          <a:xfrm>
            <a:off x="696687" y="1445665"/>
            <a:ext cx="10813142" cy="4849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lvl="0">
              <a:spcBef>
                <a:spcPts val="360"/>
              </a:spcBef>
              <a:buSzPts val="2100"/>
            </a:pPr>
            <a:r>
              <a:rPr lang="en-US" b="1" dirty="0">
                <a:latin typeface="Times New Roman"/>
                <a:ea typeface="Times New Roman"/>
                <a:cs typeface="Times New Roman"/>
                <a:sym typeface="Times New Roman"/>
              </a:rPr>
              <a:t>Application Process:</a:t>
            </a:r>
          </a:p>
          <a:p>
            <a:pPr marL="381000" lvl="0" indent="-285750">
              <a:spcBef>
                <a:spcPts val="3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Employers are responsible for submitting the completed application </a:t>
            </a:r>
            <a:r>
              <a:rPr lang="en-US" b="1" u="sng" dirty="0"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the Student works</a:t>
            </a:r>
          </a:p>
          <a:p>
            <a:pPr marL="381000" lvl="0" indent="-285750">
              <a:spcBef>
                <a:spcPts val="3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Employers must notify the Division if there are changes to the agreement</a:t>
            </a:r>
          </a:p>
          <a:p>
            <a:pPr marL="381000" lvl="0" indent="-285750">
              <a:spcBef>
                <a:spcPts val="3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Employers will report the Student on future Workers’ Compensation wage lists</a:t>
            </a:r>
          </a:p>
          <a:p>
            <a:pPr marL="381000" lvl="0" indent="-285750">
              <a:spcBef>
                <a:spcPts val="360"/>
              </a:spcBef>
              <a:buSzPts val="2100"/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The application can be found online at: </a:t>
            </a:r>
            <a:r>
              <a:rPr lang="en-US" u="sng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https://dws.wyo.gov/dws-division/workers-compensation/employer-services/risk-management-program/</a:t>
            </a: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95250" lvl="0">
              <a:spcBef>
                <a:spcPts val="360"/>
              </a:spcBef>
              <a:buSzPts val="2100"/>
            </a:pPr>
            <a:endParaRPr lang="en-US" sz="5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</a:pPr>
            <a:r>
              <a:rPr lang="en-US" b="1" dirty="0">
                <a:latin typeface="Times New Roman"/>
                <a:cs typeface="Times New Roman"/>
              </a:rPr>
              <a:t>7 Hazardous Occupations Exceptions Allowed: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Power-driven woodworking machines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Power-driven metal-forming, punching, and shearing machines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Operating power-driven meat processing equipment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Power-driven balers, compactors, and paper processing machines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Power-driven circular saws, bandsaws, chain saws, guillotine shears, wood chippers, and abrasive cutting discs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Roofing operations and all work on or about a roof</a:t>
            </a:r>
          </a:p>
          <a:p>
            <a:pPr marL="285750" marR="0" indent="-285750">
              <a:lnSpc>
                <a:spcPct val="107000"/>
              </a:lnSpc>
              <a:spcBef>
                <a:spcPts val="36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/>
                <a:cs typeface="Times New Roman"/>
              </a:rPr>
              <a:t>Excavation operations</a:t>
            </a:r>
          </a:p>
        </p:txBody>
      </p:sp>
    </p:spTree>
    <p:extLst>
      <p:ext uri="{BB962C8B-B14F-4D97-AF65-F5344CB8AC3E}">
        <p14:creationId xmlns:p14="http://schemas.microsoft.com/office/powerpoint/2010/main" val="316713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258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</dc:title>
  <dc:creator>White, Lauren</dc:creator>
  <cp:lastModifiedBy>Lind-Gonzalez, Ricardo</cp:lastModifiedBy>
  <cp:revision>35</cp:revision>
  <dcterms:created xsi:type="dcterms:W3CDTF">2023-03-27T16:13:33Z</dcterms:created>
  <dcterms:modified xsi:type="dcterms:W3CDTF">2023-04-11T15:38:05Z</dcterms:modified>
</cp:coreProperties>
</file>